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3" r:id="rId3"/>
    <p:sldId id="274" r:id="rId4"/>
    <p:sldId id="281" r:id="rId5"/>
    <p:sldId id="261" r:id="rId6"/>
    <p:sldId id="272" r:id="rId7"/>
    <p:sldId id="257" r:id="rId8"/>
    <p:sldId id="282" r:id="rId9"/>
    <p:sldId id="285" r:id="rId10"/>
    <p:sldId id="259" r:id="rId11"/>
    <p:sldId id="275" r:id="rId12"/>
    <p:sldId id="276" r:id="rId13"/>
    <p:sldId id="260" r:id="rId14"/>
    <p:sldId id="277" r:id="rId15"/>
    <p:sldId id="278" r:id="rId16"/>
    <p:sldId id="284" r:id="rId17"/>
    <p:sldId id="262" r:id="rId18"/>
    <p:sldId id="271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8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915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02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74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92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8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11.png"/><Relationship Id="rId10" Type="http://schemas.openxmlformats.org/officeDocument/2006/relationships/image" Target="../media/image54.png"/><Relationship Id="rId4" Type="http://schemas.openxmlformats.org/officeDocument/2006/relationships/image" Target="../media/image10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6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gamma.app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fr-FR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196" y="0"/>
            <a:ext cx="6041204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5073" y="102743"/>
            <a:ext cx="7894891" cy="32671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fr-FR" sz="540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Projet 9 : Analysez les ventes d'une librairie avec R ou Python</a:t>
            </a:r>
            <a:endParaRPr lang="en-US" sz="5400" dirty="0"/>
          </a:p>
        </p:txBody>
      </p:sp>
      <p:sp>
        <p:nvSpPr>
          <p:cNvPr id="6" name="Text 3"/>
          <p:cNvSpPr/>
          <p:nvPr/>
        </p:nvSpPr>
        <p:spPr>
          <a:xfrm>
            <a:off x="232756" y="2975463"/>
            <a:ext cx="8352890" cy="27568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fr-FR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Cette</a:t>
            </a: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présentation vise à analyser les </a:t>
            </a:r>
            <a:r>
              <a:rPr lang="fr-FR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chiffres clés de l’entreprise et étudier </a:t>
            </a:r>
            <a:r>
              <a:rPr lang="fr-FR" sz="2000" dirty="0"/>
              <a:t>certaines relation afin de mieux comprendre le comportement des clients.</a:t>
            </a:r>
            <a:endParaRPr lang="fr-FR" sz="1944" dirty="0">
              <a:solidFill>
                <a:srgbClr val="746558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endParaRPr lang="fr-FR" sz="1944" dirty="0">
              <a:solidFill>
                <a:srgbClr val="746558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fr-FR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Nous utiliserons trois ensembles de données clés : </a:t>
            </a:r>
          </a:p>
          <a:p>
            <a:pPr marL="0" indent="0">
              <a:lnSpc>
                <a:spcPts val="3110"/>
              </a:lnSpc>
              <a:buNone/>
            </a:pPr>
            <a:endParaRPr lang="fr-FR" sz="1944" dirty="0">
              <a:solidFill>
                <a:srgbClr val="746558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144001" y="7202185"/>
            <a:ext cx="5486399" cy="934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 err="1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Réalisée</a:t>
            </a:r>
            <a:r>
              <a:rPr lang="en-US" sz="2430" b="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par :</a:t>
            </a:r>
          </a:p>
          <a:p>
            <a:pPr marL="0" indent="0" algn="ctr">
              <a:lnSpc>
                <a:spcPts val="3402"/>
              </a:lnSpc>
              <a:buNone/>
            </a:pPr>
            <a:r>
              <a:rPr lang="en-US" sz="2430" b="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Jason ZBAKH - le 17/07/2024</a:t>
            </a:r>
            <a:endParaRPr lang="en-US" sz="2430" dirty="0">
              <a:solidFill>
                <a:schemeClr val="bg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B0166E8-845E-E7CD-F608-FE3365FAD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9145" y="0"/>
            <a:ext cx="2291255" cy="3785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B1D714A-5C09-629E-DC3D-3274DD68D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825" y="7109757"/>
            <a:ext cx="688908" cy="62794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AB00A9C-85E8-7B0F-EA57-FF7423FC3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825" y="4930599"/>
            <a:ext cx="685527" cy="62852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65FDBEA-6F14-F217-4232-C1365C0D1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825" y="6011031"/>
            <a:ext cx="685527" cy="628528"/>
          </a:xfrm>
          <a:prstGeom prst="rect">
            <a:avLst/>
          </a:prstGeom>
        </p:spPr>
      </p:pic>
      <p:sp>
        <p:nvSpPr>
          <p:cNvPr id="19" name="Text 3">
            <a:extLst>
              <a:ext uri="{FF2B5EF4-FFF2-40B4-BE49-F238E27FC236}">
                <a16:creationId xmlns:a16="http://schemas.microsoft.com/office/drawing/2014/main" id="{DA804B57-8A7B-9C90-EC5D-DEEDF92F7BED}"/>
              </a:ext>
            </a:extLst>
          </p:cNvPr>
          <p:cNvSpPr/>
          <p:nvPr/>
        </p:nvSpPr>
        <p:spPr>
          <a:xfrm>
            <a:off x="1683603" y="6068736"/>
            <a:ext cx="7670744" cy="917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fr-FR" sz="1944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df_clients</a:t>
            </a:r>
            <a:r>
              <a:rPr lang="fr-FR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: | </a:t>
            </a:r>
            <a:r>
              <a:rPr lang="fr-FR" sz="1944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client_id</a:t>
            </a:r>
            <a:r>
              <a:rPr lang="fr-FR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| </a:t>
            </a:r>
            <a:r>
              <a:rPr lang="fr-FR" sz="1944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sex</a:t>
            </a:r>
            <a:r>
              <a:rPr lang="fr-FR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| </a:t>
            </a:r>
            <a:r>
              <a:rPr lang="fr-FR" sz="1944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birth</a:t>
            </a:r>
            <a:r>
              <a:rPr lang="fr-FR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|</a:t>
            </a:r>
          </a:p>
          <a:p>
            <a:pPr marL="0" indent="0">
              <a:lnSpc>
                <a:spcPts val="3110"/>
              </a:lnSpc>
              <a:buNone/>
            </a:pPr>
            <a:r>
              <a:rPr lang="fr-FR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(customers.csv)                                  |   -&gt;   | âge |</a:t>
            </a:r>
          </a:p>
          <a:p>
            <a:pPr marL="0" indent="0">
              <a:lnSpc>
                <a:spcPts val="3110"/>
              </a:lnSpc>
              <a:buNone/>
            </a:pPr>
            <a:r>
              <a:rPr lang="fr-FR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            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fr-FR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</a:t>
            </a:r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EA68C008-79F1-9ECC-9B28-93CD22D9A80D}"/>
              </a:ext>
            </a:extLst>
          </p:cNvPr>
          <p:cNvSpPr/>
          <p:nvPr/>
        </p:nvSpPr>
        <p:spPr>
          <a:xfrm>
            <a:off x="1648830" y="7149168"/>
            <a:ext cx="7670744" cy="917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fr-FR" sz="1944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df_produits</a:t>
            </a:r>
            <a:r>
              <a:rPr lang="fr-FR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: | </a:t>
            </a:r>
            <a:r>
              <a:rPr lang="fr-FR" sz="1944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id_prod</a:t>
            </a:r>
            <a:r>
              <a:rPr lang="fr-FR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| </a:t>
            </a:r>
            <a:r>
              <a:rPr lang="fr-FR" sz="1944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price</a:t>
            </a:r>
            <a:r>
              <a:rPr lang="fr-FR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| </a:t>
            </a:r>
            <a:r>
              <a:rPr lang="fr-FR" sz="1944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categ</a:t>
            </a:r>
            <a:r>
              <a:rPr lang="fr-FR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|</a:t>
            </a:r>
          </a:p>
          <a:p>
            <a:pPr marL="0" indent="0">
              <a:lnSpc>
                <a:spcPts val="3110"/>
              </a:lnSpc>
              <a:buNone/>
            </a:pPr>
            <a:r>
              <a:rPr lang="fr-FR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(products.csv)</a:t>
            </a:r>
          </a:p>
          <a:p>
            <a:pPr marL="0" indent="0">
              <a:lnSpc>
                <a:spcPts val="3110"/>
              </a:lnSpc>
              <a:buNone/>
            </a:pPr>
            <a:r>
              <a:rPr lang="fr-FR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</a:t>
            </a:r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CECB8D4C-12EC-F2E6-F481-0C4E040BC37D}"/>
              </a:ext>
            </a:extLst>
          </p:cNvPr>
          <p:cNvSpPr/>
          <p:nvPr/>
        </p:nvSpPr>
        <p:spPr>
          <a:xfrm>
            <a:off x="1667625" y="4980436"/>
            <a:ext cx="7670744" cy="917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fr-FR" sz="1944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df_transactions</a:t>
            </a:r>
            <a:r>
              <a:rPr lang="fr-FR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: | </a:t>
            </a:r>
            <a:r>
              <a:rPr lang="fr-FR" sz="1944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id_prod</a:t>
            </a:r>
            <a:r>
              <a:rPr lang="fr-FR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| date | </a:t>
            </a:r>
            <a:r>
              <a:rPr lang="fr-FR" sz="1944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session_id</a:t>
            </a:r>
            <a:r>
              <a:rPr lang="fr-FR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| </a:t>
            </a:r>
            <a:r>
              <a:rPr lang="fr-FR" sz="1944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client_id</a:t>
            </a:r>
            <a:endParaRPr lang="fr-FR" sz="1944" dirty="0">
              <a:solidFill>
                <a:srgbClr val="746558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fr-FR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(Transactions.csv)</a:t>
            </a:r>
          </a:p>
          <a:p>
            <a:pPr marL="0" indent="0">
              <a:lnSpc>
                <a:spcPts val="3110"/>
              </a:lnSpc>
              <a:buNone/>
            </a:pPr>
            <a:r>
              <a:rPr lang="fr-FR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3FF38074-3A20-35B6-7369-46D4DEB09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646" y="1355130"/>
            <a:ext cx="6098862" cy="522922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8856634-6041-81CB-32C3-228B9C9D76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5646" y="909665"/>
            <a:ext cx="6060851" cy="623950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EC70B23-400F-A82B-A1B0-043BB6926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0208" y="-159276"/>
            <a:ext cx="14756706" cy="703374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DACA848-56F8-3104-7A05-55DF291D9E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0208" y="282105"/>
            <a:ext cx="14794716" cy="5996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5E792FE-D41B-01A5-F8FA-9C7C5EDC0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158"/>
            <a:ext cx="7104674" cy="653436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7093831-656B-9EDC-72C1-B10A2DB12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803" y="1130158"/>
            <a:ext cx="7538597" cy="6534365"/>
          </a:xfrm>
          <a:prstGeom prst="rect">
            <a:avLst/>
          </a:prstGeom>
        </p:spPr>
      </p:pic>
      <p:sp>
        <p:nvSpPr>
          <p:cNvPr id="6" name="Text 16">
            <a:extLst>
              <a:ext uri="{FF2B5EF4-FFF2-40B4-BE49-F238E27FC236}">
                <a16:creationId xmlns:a16="http://schemas.microsoft.com/office/drawing/2014/main" id="{155DD529-E221-B0C1-792D-AA3921EBD0FB}"/>
              </a:ext>
            </a:extLst>
          </p:cNvPr>
          <p:cNvSpPr/>
          <p:nvPr/>
        </p:nvSpPr>
        <p:spPr>
          <a:xfrm>
            <a:off x="5336946" y="385608"/>
            <a:ext cx="3956508" cy="358938"/>
          </a:xfrm>
          <a:prstGeom prst="rect">
            <a:avLst/>
          </a:prstGeom>
          <a:solidFill>
            <a:schemeClr val="tx1"/>
          </a:solidFill>
          <a:ln/>
        </p:spPr>
        <p:txBody>
          <a:bodyPr wrap="square" rtlCol="0" anchor="t"/>
          <a:lstStyle/>
          <a:p>
            <a:pPr marL="0" indent="0" algn="ctr">
              <a:lnSpc>
                <a:spcPts val="2177"/>
              </a:lnSpc>
              <a:buNone/>
            </a:pPr>
            <a:r>
              <a:rPr lang="fr-FR" sz="1600" b="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Flop par années et </a:t>
            </a:r>
            <a:r>
              <a:rPr lang="fr-FR" sz="1600" b="1" dirty="0" err="1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categories</a:t>
            </a:r>
            <a:endParaRPr lang="fr-FR" sz="1600" b="1" dirty="0">
              <a:solidFill>
                <a:schemeClr val="bg1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4258348" y="485872"/>
            <a:ext cx="570004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Etudes des relations</a:t>
            </a:r>
            <a:endParaRPr lang="en-US" sz="4860" dirty="0"/>
          </a:p>
        </p:txBody>
      </p:sp>
      <p:sp>
        <p:nvSpPr>
          <p:cNvPr id="12" name="Text 10"/>
          <p:cNvSpPr/>
          <p:nvPr/>
        </p:nvSpPr>
        <p:spPr>
          <a:xfrm>
            <a:off x="1160980" y="3113071"/>
            <a:ext cx="13169117" cy="11129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fr-FR" sz="1944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● 1 le lien entre le genre d’un client et les catégories des livres achetés,</a:t>
            </a:r>
          </a:p>
          <a:p>
            <a:pPr marL="0" indent="0">
              <a:buNone/>
            </a:pPr>
            <a:endParaRPr lang="fr-FR" sz="1944" dirty="0">
              <a:solidFill>
                <a:schemeClr val="bg1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>
              <a:buNone/>
            </a:pPr>
            <a:r>
              <a:rPr lang="fr-FR" sz="1944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● 2 le lien entre l'âge des clients et le montant total des achats,</a:t>
            </a:r>
          </a:p>
          <a:p>
            <a:pPr marL="0" indent="0">
              <a:buNone/>
            </a:pPr>
            <a:endParaRPr lang="fr-FR" sz="1944" dirty="0">
              <a:solidFill>
                <a:schemeClr val="bg1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>
              <a:buNone/>
            </a:pPr>
            <a:r>
              <a:rPr lang="fr-FR" sz="1944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● 3 le lien entre l'âge des clients et la fréquence d’achat,</a:t>
            </a:r>
          </a:p>
          <a:p>
            <a:pPr marL="0" indent="0">
              <a:buNone/>
            </a:pPr>
            <a:endParaRPr lang="fr-FR" sz="1944" dirty="0">
              <a:solidFill>
                <a:schemeClr val="bg1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>
              <a:buNone/>
            </a:pPr>
            <a:r>
              <a:rPr lang="fr-FR" sz="1944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● 4 le lien entre l'âge des clients et la taille du panier moyen,</a:t>
            </a:r>
          </a:p>
          <a:p>
            <a:pPr marL="0" indent="0">
              <a:buNone/>
            </a:pPr>
            <a:endParaRPr lang="fr-FR" sz="1944" dirty="0">
              <a:solidFill>
                <a:schemeClr val="bg1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>
              <a:buNone/>
            </a:pPr>
            <a:r>
              <a:rPr lang="fr-FR" sz="1944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● 5 le lien entre l'âge des clients et la catégorie des livres achetés</a:t>
            </a:r>
            <a:endParaRPr lang="en-US" sz="1944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810904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fr-FR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920" y="0"/>
            <a:ext cx="597748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7015" y="129610"/>
            <a:ext cx="8398907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14350" indent="-514350">
              <a:lnSpc>
                <a:spcPts val="4253"/>
              </a:lnSpc>
              <a:buAutoNum type="arabicParenBoth"/>
            </a:pPr>
            <a:r>
              <a:rPr lang="fr-FR" sz="3402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Etude de liens entre le genre d’un client</a:t>
            </a:r>
          </a:p>
          <a:p>
            <a:pPr algn="ctr">
              <a:lnSpc>
                <a:spcPts val="4253"/>
              </a:lnSpc>
            </a:pPr>
            <a:r>
              <a:rPr lang="fr-FR" sz="3402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et les catégories des livres achetés</a:t>
            </a:r>
            <a:endParaRPr lang="en-US" sz="3402" dirty="0"/>
          </a:p>
        </p:txBody>
      </p:sp>
      <p:sp>
        <p:nvSpPr>
          <p:cNvPr id="7" name="Shape 4"/>
          <p:cNvSpPr/>
          <p:nvPr/>
        </p:nvSpPr>
        <p:spPr>
          <a:xfrm>
            <a:off x="264307" y="1591666"/>
            <a:ext cx="45719" cy="4777310"/>
          </a:xfrm>
          <a:prstGeom prst="roundRect">
            <a:avLst>
              <a:gd name="adj" fmla="val 144352"/>
            </a:avLst>
          </a:prstGeom>
          <a:solidFill>
            <a:srgbClr val="504D4C"/>
          </a:solidFill>
          <a:ln/>
        </p:spPr>
      </p:sp>
      <p:sp>
        <p:nvSpPr>
          <p:cNvPr id="8" name="Shape 5"/>
          <p:cNvSpPr/>
          <p:nvPr/>
        </p:nvSpPr>
        <p:spPr>
          <a:xfrm>
            <a:off x="469394" y="1727657"/>
            <a:ext cx="604837" cy="21550"/>
          </a:xfrm>
          <a:prstGeom prst="roundRect">
            <a:avLst>
              <a:gd name="adj" fmla="val 144352"/>
            </a:avLst>
          </a:prstGeom>
          <a:solidFill>
            <a:srgbClr val="504D4C"/>
          </a:solidFill>
          <a:ln/>
        </p:spPr>
      </p:sp>
      <p:sp>
        <p:nvSpPr>
          <p:cNvPr id="9" name="Shape 6"/>
          <p:cNvSpPr/>
          <p:nvPr/>
        </p:nvSpPr>
        <p:spPr>
          <a:xfrm>
            <a:off x="80655" y="1544122"/>
            <a:ext cx="388739" cy="388739"/>
          </a:xfrm>
          <a:prstGeom prst="roundRect">
            <a:avLst>
              <a:gd name="adj" fmla="val 8002"/>
            </a:avLst>
          </a:prstGeom>
          <a:solidFill>
            <a:srgbClr val="373433"/>
          </a:solidFill>
          <a:ln/>
        </p:spPr>
      </p:sp>
      <p:sp>
        <p:nvSpPr>
          <p:cNvPr id="10" name="Text 7"/>
          <p:cNvSpPr/>
          <p:nvPr/>
        </p:nvSpPr>
        <p:spPr>
          <a:xfrm>
            <a:off x="219244" y="1608892"/>
            <a:ext cx="111443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41" dirty="0"/>
          </a:p>
        </p:txBody>
      </p:sp>
      <p:sp>
        <p:nvSpPr>
          <p:cNvPr id="13" name="Shape 10"/>
          <p:cNvSpPr/>
          <p:nvPr/>
        </p:nvSpPr>
        <p:spPr>
          <a:xfrm>
            <a:off x="324835" y="3872887"/>
            <a:ext cx="604837" cy="21550"/>
          </a:xfrm>
          <a:prstGeom prst="roundRect">
            <a:avLst>
              <a:gd name="adj" fmla="val 144352"/>
            </a:avLst>
          </a:prstGeom>
          <a:solidFill>
            <a:srgbClr val="504D4C"/>
          </a:solidFill>
          <a:ln/>
        </p:spPr>
      </p:sp>
      <p:sp>
        <p:nvSpPr>
          <p:cNvPr id="14" name="Shape 11"/>
          <p:cNvSpPr/>
          <p:nvPr/>
        </p:nvSpPr>
        <p:spPr>
          <a:xfrm>
            <a:off x="101294" y="3698580"/>
            <a:ext cx="388739" cy="388739"/>
          </a:xfrm>
          <a:prstGeom prst="roundRect">
            <a:avLst>
              <a:gd name="adj" fmla="val 8002"/>
            </a:avLst>
          </a:prstGeom>
          <a:solidFill>
            <a:srgbClr val="373433"/>
          </a:solidFill>
          <a:ln/>
        </p:spPr>
      </p:sp>
      <p:sp>
        <p:nvSpPr>
          <p:cNvPr id="15" name="Text 12"/>
          <p:cNvSpPr/>
          <p:nvPr/>
        </p:nvSpPr>
        <p:spPr>
          <a:xfrm>
            <a:off x="211938" y="3743288"/>
            <a:ext cx="144899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41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8D0021A6-A732-40C2-C462-6E289C493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15" y="1904873"/>
            <a:ext cx="3708487" cy="159051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DD53AFFB-11DA-C9FE-1AE2-1393F894C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77" y="1533506"/>
            <a:ext cx="7695259" cy="26911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1EC942FF-5219-6B60-C2CA-028A0787B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0702" y="1904872"/>
            <a:ext cx="4016783" cy="1590511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6FB7780-7DD7-760F-1B8B-6FCC8E2FD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677" y="3751398"/>
            <a:ext cx="7726171" cy="1983449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C74C485F-E86F-7EC2-DBDA-20BFA3869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9905" y="793969"/>
            <a:ext cx="5799839" cy="4629002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DFB89C20-93B7-7704-7C28-8533DCD017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3575" y="5664270"/>
            <a:ext cx="5816170" cy="232403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0B243C8-1E4B-7ACF-E2A9-35AC49159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590" y="5976268"/>
            <a:ext cx="7802258" cy="2221736"/>
          </a:xfrm>
          <a:prstGeom prst="rect">
            <a:avLst/>
          </a:prstGeom>
        </p:spPr>
      </p:pic>
      <p:sp>
        <p:nvSpPr>
          <p:cNvPr id="16" name="Shape 11">
            <a:extLst>
              <a:ext uri="{FF2B5EF4-FFF2-40B4-BE49-F238E27FC236}">
                <a16:creationId xmlns:a16="http://schemas.microsoft.com/office/drawing/2014/main" id="{6AF7E77B-0CC2-49D5-DF70-8DCEFA278A22}"/>
              </a:ext>
            </a:extLst>
          </p:cNvPr>
          <p:cNvSpPr/>
          <p:nvPr/>
        </p:nvSpPr>
        <p:spPr>
          <a:xfrm>
            <a:off x="69937" y="6133041"/>
            <a:ext cx="388739" cy="388739"/>
          </a:xfrm>
          <a:prstGeom prst="roundRect">
            <a:avLst>
              <a:gd name="adj" fmla="val 8002"/>
            </a:avLst>
          </a:prstGeom>
          <a:solidFill>
            <a:srgbClr val="373433"/>
          </a:solidFill>
          <a:ln/>
        </p:spPr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E6BF4CEF-2EBD-93B1-BFBA-B184C1C99AFF}"/>
              </a:ext>
            </a:extLst>
          </p:cNvPr>
          <p:cNvSpPr/>
          <p:nvPr/>
        </p:nvSpPr>
        <p:spPr>
          <a:xfrm>
            <a:off x="187015" y="6157085"/>
            <a:ext cx="144899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C9C2C0"/>
                </a:solidFill>
                <a:latin typeface="Gelasio" pitchFamily="34" charset="0"/>
                <a:cs typeface="Gelasio" pitchFamily="34" charset="-120"/>
              </a:rPr>
              <a:t>3</a:t>
            </a:r>
            <a:endParaRPr lang="en-US" sz="204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19932"/>
            <a:ext cx="7008015" cy="59096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87838" y="422375"/>
            <a:ext cx="11615057" cy="1380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6"/>
              </a:lnSpc>
              <a:buNone/>
            </a:pPr>
            <a:r>
              <a:rPr lang="fr-FR" sz="4349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(2) Etude de liens entre l'âge des clients </a:t>
            </a:r>
          </a:p>
          <a:p>
            <a:pPr marL="0" indent="0" algn="ctr">
              <a:lnSpc>
                <a:spcPts val="5436"/>
              </a:lnSpc>
              <a:buNone/>
            </a:pPr>
            <a:r>
              <a:rPr lang="fr-FR" sz="4349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et le montant total des achats</a:t>
            </a:r>
          </a:p>
          <a:p>
            <a:pPr marL="0" indent="0">
              <a:lnSpc>
                <a:spcPts val="5436"/>
              </a:lnSpc>
              <a:buNone/>
            </a:pPr>
            <a:endParaRPr lang="en-US" sz="4349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407" y="2296887"/>
            <a:ext cx="650622" cy="1767245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014" y="3810546"/>
            <a:ext cx="650622" cy="1767245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388" y="6129595"/>
            <a:ext cx="650622" cy="1767245"/>
          </a:xfrm>
          <a:prstGeom prst="rect">
            <a:avLst/>
          </a:prstGeom>
        </p:spPr>
      </p:pic>
      <p:sp>
        <p:nvSpPr>
          <p:cNvPr id="16" name="Text 2">
            <a:extLst>
              <a:ext uri="{FF2B5EF4-FFF2-40B4-BE49-F238E27FC236}">
                <a16:creationId xmlns:a16="http://schemas.microsoft.com/office/drawing/2014/main" id="{4C517C59-E661-0F68-8C92-BBC113314396}"/>
              </a:ext>
            </a:extLst>
          </p:cNvPr>
          <p:cNvSpPr/>
          <p:nvPr/>
        </p:nvSpPr>
        <p:spPr>
          <a:xfrm>
            <a:off x="2084767" y="1835051"/>
            <a:ext cx="8524774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253"/>
              </a:lnSpc>
            </a:pPr>
            <a:endParaRPr lang="en-US" sz="3402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FA77D52-8E81-070A-0A21-500690E76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8706" y="2326165"/>
            <a:ext cx="2978432" cy="148438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51C9418-0F2A-8E57-A23C-622BEF532F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221" y="2319208"/>
            <a:ext cx="7000745" cy="469400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4BCA9F7-DCD4-F6DC-46BF-A14D76E9FD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2" y="7013217"/>
            <a:ext cx="6990574" cy="1216382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D1EDF1C-1136-03A4-8E31-EC03CDFD0B7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8268"/>
          <a:stretch/>
        </p:blipFill>
        <p:spPr>
          <a:xfrm>
            <a:off x="8794828" y="4149238"/>
            <a:ext cx="5312557" cy="30484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80477E7-E98C-270B-30B2-99E87ED12A3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904"/>
          <a:stretch/>
        </p:blipFill>
        <p:spPr>
          <a:xfrm>
            <a:off x="8981626" y="4472706"/>
            <a:ext cx="5041900" cy="30484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AE13C30-E098-BB7D-BC83-CA39C55A61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6153" y="6251516"/>
            <a:ext cx="6241110" cy="140037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D6B3007-F562-BC18-6C50-D63B14F53B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7892" y="5208383"/>
            <a:ext cx="6509371" cy="695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5" name="Text 2"/>
          <p:cNvSpPr/>
          <p:nvPr/>
        </p:nvSpPr>
        <p:spPr>
          <a:xfrm>
            <a:off x="1638300" y="299263"/>
            <a:ext cx="1201420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(3) Etude de lien </a:t>
            </a:r>
            <a:r>
              <a:rPr lang="fr-FR" sz="3402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entre l'âge des clients et la fréquence d’achat</a:t>
            </a:r>
            <a:endParaRPr lang="en-US" sz="3402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819" y="1484410"/>
            <a:ext cx="698718" cy="2455933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745" y="4699256"/>
            <a:ext cx="698718" cy="245593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429D66D-2683-136D-F755-5E0DC6933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63" y="1551355"/>
            <a:ext cx="4429743" cy="214342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F167586-8E28-C6A4-DE2D-B52FA22BE1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083" b="6570"/>
          <a:stretch/>
        </p:blipFill>
        <p:spPr>
          <a:xfrm>
            <a:off x="492889" y="3940343"/>
            <a:ext cx="5534509" cy="29371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C005623-B389-1068-43DD-232BB47FB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089" y="1202617"/>
            <a:ext cx="7783542" cy="522922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C0D5D96-E8BA-7A38-059E-1321777AE8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297"/>
          <a:stretch/>
        </p:blipFill>
        <p:spPr>
          <a:xfrm>
            <a:off x="322233" y="4224144"/>
            <a:ext cx="5849967" cy="31701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177594E-A3B7-B811-B185-DAC2B73F33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5089" y="6611483"/>
            <a:ext cx="7783542" cy="1408484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4D7F78B2-F44D-D2F4-8D78-05E1033A65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323" y="5430154"/>
            <a:ext cx="5092422" cy="2553882"/>
          </a:xfrm>
          <a:prstGeom prst="rect">
            <a:avLst/>
          </a:prstGeom>
        </p:spPr>
      </p:pic>
      <p:pic>
        <p:nvPicPr>
          <p:cNvPr id="29" name="Image 3" descr="preencoded.png">
            <a:extLst>
              <a:ext uri="{FF2B5EF4-FFF2-40B4-BE49-F238E27FC236}">
                <a16:creationId xmlns:a16="http://schemas.microsoft.com/office/drawing/2014/main" id="{5E57F50A-0F4B-1D99-262E-28AF875EDE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77" y="5780789"/>
            <a:ext cx="646024" cy="2308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1" y="0"/>
            <a:ext cx="72009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86308" y="276902"/>
            <a:ext cx="6356909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fr-FR" sz="3402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(4) Etude de lien entre l'âge des</a:t>
            </a:r>
          </a:p>
          <a:p>
            <a:pPr marL="0" indent="0" algn="ctr">
              <a:lnSpc>
                <a:spcPts val="4253"/>
              </a:lnSpc>
              <a:buNone/>
            </a:pPr>
            <a:r>
              <a:rPr lang="fr-FR" sz="3402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clients et la taille du panier moyen</a:t>
            </a:r>
            <a:endParaRPr lang="en-US" sz="3402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E53D819B-CD6C-5DEE-0742-7B70748C8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944" y="1782400"/>
            <a:ext cx="4753638" cy="213389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087C58F3-A1A3-144C-1E4F-4EDB3A308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052" y="169318"/>
            <a:ext cx="7018325" cy="4524756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655DB568-3A1C-49B8-CE33-ABF519A5C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29" y="4073182"/>
            <a:ext cx="5852667" cy="603556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BD602096-0879-75AD-90B0-8EED8B9060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2052" y="4880341"/>
            <a:ext cx="7018325" cy="1513549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DFF38050-F78B-7856-06D0-F9E789996A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404" y="6506486"/>
            <a:ext cx="14363973" cy="1705213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9577885-D8CE-EBF1-48BD-98B14333F7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04" y="4975035"/>
            <a:ext cx="7196717" cy="1324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339" y="0"/>
            <a:ext cx="6421062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8291" y="192331"/>
            <a:ext cx="6356909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fr-FR" sz="3402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(4) Etude de lien entre l'âge des</a:t>
            </a:r>
          </a:p>
          <a:p>
            <a:pPr marL="0" indent="0" algn="ctr">
              <a:lnSpc>
                <a:spcPts val="4253"/>
              </a:lnSpc>
              <a:buNone/>
            </a:pPr>
            <a:r>
              <a:rPr lang="fr-FR" sz="3402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clients et la taille du panier moyen</a:t>
            </a:r>
            <a:endParaRPr lang="en-US" sz="3402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8D2F84C-9069-9BDC-5C78-D40E240D5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848" y="1433448"/>
            <a:ext cx="3489635" cy="4397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9195396-8A62-4F44-8A6A-E90525416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21" y="2004865"/>
            <a:ext cx="7470695" cy="189873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00DD702-060B-048D-58CB-4324644D4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4598" y="-3748"/>
            <a:ext cx="6321884" cy="487712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29FA82B-320F-3120-6545-C65BB96E7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597" y="5044707"/>
            <a:ext cx="6321884" cy="158773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A5710CC-72E9-06DA-B12A-6E8876DDF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320" y="3996470"/>
            <a:ext cx="7470695" cy="128588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42FE45F-17DF-729A-ECE3-67316C4880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655" y="5429934"/>
            <a:ext cx="7872023" cy="105492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ED0E3E9-A15D-49D8-A378-EFB1E81007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9336" y="6778854"/>
            <a:ext cx="6421062" cy="65454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08E42C1-37D2-9042-B09D-67B5134CB7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76321" y="7535758"/>
            <a:ext cx="5087091" cy="65454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A0676C4-7258-A748-3AB6-444AC6759D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321" y="6524098"/>
            <a:ext cx="7470694" cy="16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0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5" name="Text 2"/>
          <p:cNvSpPr/>
          <p:nvPr/>
        </p:nvSpPr>
        <p:spPr>
          <a:xfrm>
            <a:off x="184150" y="297775"/>
            <a:ext cx="7131050" cy="2547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32"/>
              </a:lnSpc>
              <a:buNone/>
            </a:pPr>
            <a:r>
              <a:rPr lang="en-US" sz="360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(5) Etude de l</a:t>
            </a:r>
            <a:r>
              <a:rPr lang="fr-FR" sz="3600" b="1" dirty="0" err="1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ien</a:t>
            </a:r>
            <a:r>
              <a:rPr lang="fr-FR" sz="360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entre l'âge des clients et la catégorie des livres achetés</a:t>
            </a:r>
            <a:endParaRPr lang="en-US" sz="3600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158210D-5B0F-DE72-5039-FEA4F1017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82" y="2778895"/>
            <a:ext cx="5277587" cy="225774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EB50055-A0B2-51C6-8F1D-F4B94FC352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05" r="184" b="3901"/>
          <a:stretch/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2BB3A1B-E7C1-B961-85BA-1F26BA5F3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938" y="74719"/>
            <a:ext cx="6693724" cy="503663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BAFEB31-A97B-9BA1-C862-6B4142A36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48301"/>
            <a:ext cx="14630400" cy="1080706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C576454-46A2-1A90-8C70-12B9AD4A3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20" y="6539551"/>
            <a:ext cx="6805924" cy="161533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F7B18F56-4BEB-671A-C0EC-55A7E0805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205" y="6378859"/>
            <a:ext cx="3534268" cy="36200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749B5EB-BCBE-3417-C7DF-337B4FEA83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5064" y="6815580"/>
            <a:ext cx="7073365" cy="1339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4637" y="3562684"/>
            <a:ext cx="388576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</a:t>
            </a:r>
            <a:endParaRPr lang="en-US" sz="4860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EAE04714-7AA2-F126-2A9C-F255BFE04B3D}"/>
              </a:ext>
            </a:extLst>
          </p:cNvPr>
          <p:cNvSpPr/>
          <p:nvPr/>
        </p:nvSpPr>
        <p:spPr>
          <a:xfrm>
            <a:off x="584637" y="4728244"/>
            <a:ext cx="12902327" cy="29171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fr-FR" sz="1944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● 1 le lien entre le genre d’un client et les catégories des livres achetés :  </a:t>
            </a:r>
            <a:r>
              <a:rPr lang="fr-FR" sz="1944" b="1" dirty="0">
                <a:highlight>
                  <a:srgbClr val="00FFFF"/>
                </a:highlight>
                <a:latin typeface="Gelasio" pitchFamily="34" charset="0"/>
                <a:ea typeface="Gelasio" pitchFamily="34" charset="-122"/>
                <a:cs typeface="Gelasio" pitchFamily="34" charset="-120"/>
              </a:rPr>
              <a:t>Oui  (d’intensité Faible)</a:t>
            </a:r>
          </a:p>
          <a:p>
            <a:pPr marL="0" indent="0">
              <a:buNone/>
            </a:pPr>
            <a:endParaRPr lang="fr-FR" sz="1944" b="1" dirty="0"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>
              <a:buNone/>
            </a:pPr>
            <a:r>
              <a:rPr lang="fr-FR" sz="1944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● 2 le lien entre l'âge des clients et le montant total des achats :  </a:t>
            </a:r>
            <a:r>
              <a:rPr lang="fr-FR" sz="1944" b="1" dirty="0">
                <a:highlight>
                  <a:srgbClr val="FF0000"/>
                </a:highlight>
                <a:latin typeface="Gelasio" pitchFamily="34" charset="0"/>
                <a:ea typeface="Gelasio" pitchFamily="34" charset="-122"/>
                <a:cs typeface="Gelasio" pitchFamily="34" charset="-120"/>
              </a:rPr>
              <a:t>Non</a:t>
            </a:r>
          </a:p>
          <a:p>
            <a:pPr marL="0" indent="0">
              <a:buNone/>
            </a:pPr>
            <a:endParaRPr lang="fr-FR" sz="1944" b="1" dirty="0"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r>
              <a:rPr lang="fr-FR" sz="1944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● 3 le lien entre l'âge des clients et la fréquence d’achat : </a:t>
            </a:r>
            <a:r>
              <a:rPr lang="fr-FR" sz="1944" b="1" dirty="0">
                <a:highlight>
                  <a:srgbClr val="FF0000"/>
                </a:highlight>
                <a:latin typeface="Gelasio" pitchFamily="34" charset="0"/>
                <a:ea typeface="Gelasio" pitchFamily="34" charset="-122"/>
                <a:cs typeface="Gelasio" pitchFamily="34" charset="-120"/>
              </a:rPr>
              <a:t>Non</a:t>
            </a:r>
            <a:endParaRPr lang="fr-FR" sz="1944" b="1" dirty="0"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>
              <a:buNone/>
            </a:pPr>
            <a:endParaRPr lang="fr-FR" sz="1944" b="1" dirty="0"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>
              <a:buNone/>
            </a:pPr>
            <a:r>
              <a:rPr lang="fr-FR" sz="1944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● 4 le lien entre l'âge des clients et la taille du panier moyen : </a:t>
            </a:r>
            <a:r>
              <a:rPr lang="fr-FR" sz="1944" b="1" dirty="0">
                <a:highlight>
                  <a:srgbClr val="00FFFF"/>
                </a:highlight>
                <a:latin typeface="Gelasio" pitchFamily="34" charset="0"/>
                <a:ea typeface="Gelasio" pitchFamily="34" charset="-122"/>
                <a:cs typeface="Gelasio" pitchFamily="34" charset="-120"/>
              </a:rPr>
              <a:t>Oui </a:t>
            </a:r>
            <a:endParaRPr lang="fr-FR" sz="1944" b="1" dirty="0"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>
              <a:buNone/>
            </a:pPr>
            <a:endParaRPr lang="fr-FR" sz="1944" b="1" dirty="0"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r>
              <a:rPr lang="fr-FR" sz="1944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● 5 le lien entre l'âge des clients et la catégorie des livres achetés: </a:t>
            </a:r>
            <a:r>
              <a:rPr lang="fr-FR" sz="1944" b="1" dirty="0">
                <a:highlight>
                  <a:srgbClr val="FF0000"/>
                </a:highlight>
                <a:latin typeface="Gelasio" pitchFamily="34" charset="0"/>
                <a:ea typeface="Gelasio" pitchFamily="34" charset="-122"/>
                <a:cs typeface="Gelasio" pitchFamily="34" charset="-120"/>
              </a:rPr>
              <a:t>Non</a:t>
            </a:r>
            <a:endParaRPr lang="fr-FR" sz="1944" b="1" dirty="0"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>
              <a:buNone/>
            </a:pPr>
            <a:endParaRPr lang="en-US" sz="1944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566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pPr algn="ctr">
              <a:lnSpc>
                <a:spcPts val="2177"/>
              </a:lnSpc>
            </a:pPr>
            <a:endParaRPr lang="en-US" sz="1800" dirty="0">
              <a:solidFill>
                <a:srgbClr val="C9C2C0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217300" y="347025"/>
            <a:ext cx="4709398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Liaisons des données</a:t>
            </a:r>
            <a:endParaRPr lang="en-US" sz="3402" dirty="0"/>
          </a:p>
        </p:txBody>
      </p:sp>
      <p:sp>
        <p:nvSpPr>
          <p:cNvPr id="8" name="Text 5"/>
          <p:cNvSpPr/>
          <p:nvPr/>
        </p:nvSpPr>
        <p:spPr>
          <a:xfrm>
            <a:off x="743426" y="2780943"/>
            <a:ext cx="111443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endParaRPr lang="en-US" sz="2041" dirty="0"/>
          </a:p>
        </p:txBody>
      </p:sp>
      <p:sp>
        <p:nvSpPr>
          <p:cNvPr id="14" name="Text 11"/>
          <p:cNvSpPr/>
          <p:nvPr/>
        </p:nvSpPr>
        <p:spPr>
          <a:xfrm>
            <a:off x="2010809" y="3525306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sp>
        <p:nvSpPr>
          <p:cNvPr id="18" name="Text 15"/>
          <p:cNvSpPr/>
          <p:nvPr/>
        </p:nvSpPr>
        <p:spPr>
          <a:xfrm>
            <a:off x="1144003" y="2029063"/>
            <a:ext cx="7713830" cy="1236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177"/>
              </a:lnSpc>
            </a:pPr>
            <a:r>
              <a:rPr lang="en-US" sz="1600" i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lasio" pitchFamily="34" charset="0"/>
                <a:ea typeface="Gelasio" pitchFamily="34" charset="-122"/>
                <a:cs typeface="Gelasio" pitchFamily="34" charset="-120"/>
              </a:rPr>
              <a:t>df_merge</a:t>
            </a:r>
            <a:r>
              <a:rPr lang="en-US" sz="1600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lasio" pitchFamily="34" charset="0"/>
                <a:ea typeface="Gelasio" pitchFamily="34" charset="-122"/>
                <a:cs typeface="Gelasio" pitchFamily="34" charset="-120"/>
              </a:rPr>
              <a:t>  : </a:t>
            </a:r>
            <a:r>
              <a:rPr lang="en-US" sz="1600" i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lasio" pitchFamily="34" charset="0"/>
                <a:ea typeface="Gelasio" pitchFamily="34" charset="-122"/>
                <a:cs typeface="Gelasio" pitchFamily="34" charset="-120"/>
              </a:rPr>
              <a:t>enregistrement</a:t>
            </a:r>
            <a:r>
              <a:rPr lang="en-US" sz="1600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lasio" pitchFamily="34" charset="0"/>
                <a:ea typeface="Gelasio" pitchFamily="34" charset="-122"/>
                <a:cs typeface="Gelasio" pitchFamily="34" charset="-120"/>
              </a:rPr>
              <a:t> de </a:t>
            </a:r>
            <a:r>
              <a:rPr lang="en-US" sz="1600" i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lasio" pitchFamily="34" charset="0"/>
                <a:ea typeface="Gelasio" pitchFamily="34" charset="-122"/>
                <a:cs typeface="Gelasio" pitchFamily="34" charset="-120"/>
              </a:rPr>
              <a:t>chaques</a:t>
            </a:r>
            <a:r>
              <a:rPr lang="en-US" sz="1600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lasio" pitchFamily="34" charset="0"/>
                <a:ea typeface="Gelasio" pitchFamily="34" charset="-122"/>
                <a:cs typeface="Gelasio" pitchFamily="34" charset="-120"/>
              </a:rPr>
              <a:t> ventes avec données clients </a:t>
            </a:r>
            <a:endParaRPr lang="en-US" sz="1600" i="1" u="sng" dirty="0">
              <a:solidFill>
                <a:srgbClr val="C9C2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lasio" pitchFamily="34" charset="0"/>
              <a:ea typeface="Gelasio" pitchFamily="34" charset="-122"/>
              <a:cs typeface="Gelasio" pitchFamily="34" charset="-12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920142" y="2423459"/>
            <a:ext cx="7372826" cy="9064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fr-FR" sz="1361" b="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Nombre </a:t>
            </a:r>
            <a:r>
              <a:rPr lang="fr-FR" sz="1361" b="1" dirty="0" err="1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id_client</a:t>
            </a:r>
            <a:r>
              <a:rPr lang="fr-FR" sz="1361" b="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uniques dans </a:t>
            </a:r>
            <a:r>
              <a:rPr lang="fr-FR" sz="1361" b="1" dirty="0" err="1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df_clients</a:t>
            </a:r>
            <a:r>
              <a:rPr lang="fr-FR" sz="1361" b="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8621</a:t>
            </a:r>
          </a:p>
          <a:p>
            <a:pPr marL="0" indent="0">
              <a:lnSpc>
                <a:spcPts val="2177"/>
              </a:lnSpc>
              <a:buNone/>
            </a:pPr>
            <a:r>
              <a:rPr lang="fr-FR" sz="1361" b="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Nombre </a:t>
            </a:r>
            <a:r>
              <a:rPr lang="fr-FR" sz="1361" b="1" dirty="0" err="1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id_client</a:t>
            </a:r>
            <a:r>
              <a:rPr lang="fr-FR" sz="1361" b="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uniques dans </a:t>
            </a:r>
            <a:r>
              <a:rPr lang="fr-FR" sz="1361" b="1" dirty="0" err="1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df_transactions</a:t>
            </a:r>
            <a:r>
              <a:rPr lang="fr-FR" sz="1361" b="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8600 </a:t>
            </a:r>
          </a:p>
          <a:p>
            <a:pPr marL="0" indent="0">
              <a:lnSpc>
                <a:spcPts val="2177"/>
              </a:lnSpc>
              <a:buNone/>
            </a:pPr>
            <a:r>
              <a:rPr lang="fr-FR" sz="136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-&gt; </a:t>
            </a:r>
            <a:r>
              <a:rPr lang="fr-FR" sz="1361" b="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21 clients n'ont jamais passés de commande</a:t>
            </a:r>
            <a:endParaRPr lang="en-US" sz="1361" b="1" dirty="0">
              <a:solidFill>
                <a:schemeClr val="bg1"/>
              </a:solidFill>
            </a:endParaRPr>
          </a:p>
        </p:txBody>
      </p:sp>
      <p:pic>
        <p:nvPicPr>
          <p:cNvPr id="20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8A7302D7-15E8-C410-CF31-E9AC48588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68" y="1731293"/>
            <a:ext cx="942246" cy="2119785"/>
          </a:xfrm>
          <a:prstGeom prst="rect">
            <a:avLst/>
          </a:prstGeom>
        </p:spPr>
      </p:pic>
      <p:pic>
        <p:nvPicPr>
          <p:cNvPr id="24" name="Image 2" descr="preencoded.png">
            <a:extLst>
              <a:ext uri="{FF2B5EF4-FFF2-40B4-BE49-F238E27FC236}">
                <a16:creationId xmlns:a16="http://schemas.microsoft.com/office/drawing/2014/main" id="{5198B957-FFC7-258C-E2DC-EFEC0531F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80" y="3867127"/>
            <a:ext cx="942246" cy="211978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72FCC70F-C307-9240-A3BE-203160280982}"/>
              </a:ext>
            </a:extLst>
          </p:cNvPr>
          <p:cNvSpPr txBox="1"/>
          <p:nvPr/>
        </p:nvSpPr>
        <p:spPr>
          <a:xfrm>
            <a:off x="1462448" y="1364106"/>
            <a:ext cx="7345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-  </a:t>
            </a:r>
            <a:r>
              <a:rPr lang="fr-FR" b="1" dirty="0" err="1">
                <a:solidFill>
                  <a:schemeClr val="bg1"/>
                </a:solidFill>
              </a:rPr>
              <a:t>df_clients</a:t>
            </a:r>
            <a:r>
              <a:rPr lang="fr-FR" b="1" dirty="0">
                <a:solidFill>
                  <a:schemeClr val="bg1"/>
                </a:solidFill>
              </a:rPr>
              <a:t>  +  </a:t>
            </a:r>
            <a:r>
              <a:rPr lang="fr-FR" b="1" dirty="0" err="1">
                <a:solidFill>
                  <a:schemeClr val="bg1"/>
                </a:solidFill>
              </a:rPr>
              <a:t>df_transactions</a:t>
            </a:r>
            <a:r>
              <a:rPr lang="fr-FR" b="1" dirty="0">
                <a:solidFill>
                  <a:schemeClr val="bg1"/>
                </a:solidFill>
              </a:rPr>
              <a:t>  =  </a:t>
            </a:r>
            <a:r>
              <a:rPr lang="fr-FR" b="1" dirty="0" err="1">
                <a:solidFill>
                  <a:schemeClr val="bg1"/>
                </a:solidFill>
              </a:rPr>
              <a:t>df_merge</a:t>
            </a:r>
            <a:r>
              <a:rPr lang="fr-FR" b="1" dirty="0">
                <a:solidFill>
                  <a:schemeClr val="bg1"/>
                </a:solidFill>
              </a:rPr>
              <a:t>        | Clé de jonction : </a:t>
            </a:r>
            <a:r>
              <a:rPr lang="fr-FR" b="1" dirty="0" err="1">
                <a:solidFill>
                  <a:schemeClr val="bg1"/>
                </a:solidFill>
              </a:rPr>
              <a:t>Client_Id</a:t>
            </a:r>
            <a:r>
              <a:rPr lang="fr-FR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C2ED63D-7AF7-F6F8-0171-CDD011641AC9}"/>
              </a:ext>
            </a:extLst>
          </p:cNvPr>
          <p:cNvSpPr txBox="1"/>
          <p:nvPr/>
        </p:nvSpPr>
        <p:spPr>
          <a:xfrm>
            <a:off x="1508999" y="3682461"/>
            <a:ext cx="7345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-  </a:t>
            </a:r>
            <a:r>
              <a:rPr lang="fr-FR" b="1" dirty="0" err="1">
                <a:solidFill>
                  <a:schemeClr val="bg1"/>
                </a:solidFill>
              </a:rPr>
              <a:t>df_merge</a:t>
            </a:r>
            <a:r>
              <a:rPr lang="fr-FR" b="1" dirty="0">
                <a:solidFill>
                  <a:schemeClr val="bg1"/>
                </a:solidFill>
              </a:rPr>
              <a:t>  +  </a:t>
            </a:r>
            <a:r>
              <a:rPr lang="fr-FR" b="1" dirty="0" err="1">
                <a:solidFill>
                  <a:schemeClr val="bg1"/>
                </a:solidFill>
              </a:rPr>
              <a:t>df_produits</a:t>
            </a:r>
            <a:r>
              <a:rPr lang="fr-FR" b="1" dirty="0">
                <a:solidFill>
                  <a:schemeClr val="bg1"/>
                </a:solidFill>
              </a:rPr>
              <a:t>  =  </a:t>
            </a:r>
            <a:r>
              <a:rPr lang="fr-FR" b="1" dirty="0" err="1">
                <a:solidFill>
                  <a:schemeClr val="bg1"/>
                </a:solidFill>
              </a:rPr>
              <a:t>df_lapage</a:t>
            </a:r>
            <a:r>
              <a:rPr lang="fr-FR" b="1" dirty="0">
                <a:solidFill>
                  <a:schemeClr val="bg1"/>
                </a:solidFill>
              </a:rPr>
              <a:t>              |   Clé de jonction : </a:t>
            </a:r>
            <a:r>
              <a:rPr lang="fr-FR" b="1" dirty="0" err="1">
                <a:solidFill>
                  <a:schemeClr val="bg1"/>
                </a:solidFill>
              </a:rPr>
              <a:t>Id_prod</a:t>
            </a:r>
            <a:r>
              <a:rPr lang="fr-FR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DCB339E-BF2E-ED82-1DA5-FF23483406B0}"/>
              </a:ext>
            </a:extLst>
          </p:cNvPr>
          <p:cNvSpPr txBox="1"/>
          <p:nvPr/>
        </p:nvSpPr>
        <p:spPr>
          <a:xfrm>
            <a:off x="64294" y="6125172"/>
            <a:ext cx="1634194" cy="929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17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1" i="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kumimoji="0" lang="fr-FR" sz="9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kumimoji="0" lang="fr-FR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lasio" pitchFamily="34" charset="0"/>
                <a:ea typeface="Gelasio" pitchFamily="34" charset="-122"/>
                <a:cs typeface="Gelasio" pitchFamily="34" charset="-120"/>
              </a:rPr>
              <a:t>Ensemble des </a:t>
            </a:r>
          </a:p>
          <a:p>
            <a:pPr marL="0" marR="0" lvl="0" indent="0" algn="ctr" defTabSz="914400" rtl="0" eaLnBrk="1" fontAlgn="auto" latinLnBrk="0" hangingPunct="1">
              <a:lnSpc>
                <a:spcPts val="217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lasio" pitchFamily="34" charset="0"/>
                <a:ea typeface="Gelasio" pitchFamily="34" charset="-122"/>
                <a:cs typeface="Gelasio" pitchFamily="34" charset="-120"/>
              </a:rPr>
              <a:t>données liées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lasio" pitchFamily="34" charset="0"/>
              <a:ea typeface="Gelasio" pitchFamily="34" charset="-122"/>
              <a:cs typeface="Gelasio" pitchFamily="34" charset="-120"/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AC24272A-900B-B2EC-948E-5F9E17217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6295" y="4821143"/>
            <a:ext cx="6992725" cy="331701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C115542B-A1DE-7F0F-430F-56E5E1739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3433" y="-1068"/>
            <a:ext cx="5486401" cy="822960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FD713AB9-7E4A-A5F1-8376-D80E43F127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8632" y="4394386"/>
            <a:ext cx="1524132" cy="4267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105104" y="4762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3385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4C80E0D-E184-3066-2F7F-0740A6B06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62" y="367063"/>
            <a:ext cx="14065676" cy="74954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FA2AD0F-8F5A-B98E-F7E5-B33339FD0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72996"/>
            <a:ext cx="14630400" cy="223113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3B80422-B506-2E50-DDE3-71E5D2452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23113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68D0D71-A499-D410-635F-FD99C063A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9834"/>
            <a:ext cx="14630399" cy="760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51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EDE1E74-C05A-5A05-0319-BF6C12652982}"/>
              </a:ext>
            </a:extLst>
          </p:cNvPr>
          <p:cNvSpPr/>
          <p:nvPr/>
        </p:nvSpPr>
        <p:spPr>
          <a:xfrm>
            <a:off x="-1" y="0"/>
            <a:ext cx="6329228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2B0A23C2-57FD-B9DF-CDAE-52C337BBB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94" y="114609"/>
            <a:ext cx="8058150" cy="4338009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91B4C99A-5410-26B8-0CE2-317ACEC9A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271" y="4567227"/>
            <a:ext cx="8058150" cy="3547764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98234235-6002-2202-7AA6-56A8E5BA0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88" y="2274546"/>
            <a:ext cx="6124049" cy="5286699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EA5D7740-3887-3C00-8864-A96AFAD3E9AE}"/>
              </a:ext>
            </a:extLst>
          </p:cNvPr>
          <p:cNvSpPr txBox="1"/>
          <p:nvPr/>
        </p:nvSpPr>
        <p:spPr>
          <a:xfrm>
            <a:off x="-91557" y="268690"/>
            <a:ext cx="63292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                                            Categories 1 :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           4 827 657 , 11€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Categories 0 :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4 419 730 , 97 €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                                                  Categories 2 :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                                                2 780 275 . 02€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ABB45AE-ACF8-0D7E-F744-77904B7293B3}"/>
              </a:ext>
            </a:extLst>
          </p:cNvPr>
          <p:cNvSpPr txBox="1"/>
          <p:nvPr/>
        </p:nvSpPr>
        <p:spPr>
          <a:xfrm>
            <a:off x="6868886" y="4917896"/>
            <a:ext cx="2492829" cy="2539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fr-FR" sz="105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Nombre d'</a:t>
            </a:r>
            <a:r>
              <a:rPr lang="fr-FR" sz="1050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outliers</a:t>
            </a:r>
            <a:r>
              <a:rPr lang="fr-FR" sz="105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251</a:t>
            </a:r>
            <a:r>
              <a:rPr lang="en-US" sz="105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clioents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594794-51DD-074A-3EFD-CEB765B62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088" y="757419"/>
            <a:ext cx="1681139" cy="301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0"/>
            <a:ext cx="6095999" cy="82296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85455" y="6999327"/>
            <a:ext cx="112276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</a:t>
            </a:r>
            <a:endParaRPr lang="en-US" sz="768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28C899F-4668-7F77-53DC-B6D8F86D4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05" y="116651"/>
            <a:ext cx="8249533" cy="401682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5F8C3DC-7C0E-6F07-AC3F-5559CDAEE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353" y="967233"/>
            <a:ext cx="1200270" cy="154320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85DBCFB-3B52-51D6-C885-AD94B1248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434" y="128108"/>
            <a:ext cx="8249532" cy="401682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8011C27-35FB-A9ED-E780-5F424930FA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1375" y="116651"/>
            <a:ext cx="4382047" cy="4066554"/>
          </a:xfrm>
          <a:prstGeom prst="rect">
            <a:avLst/>
          </a:prstGeom>
        </p:spPr>
      </p:pic>
      <p:sp>
        <p:nvSpPr>
          <p:cNvPr id="25" name="Text 16">
            <a:extLst>
              <a:ext uri="{FF2B5EF4-FFF2-40B4-BE49-F238E27FC236}">
                <a16:creationId xmlns:a16="http://schemas.microsoft.com/office/drawing/2014/main" id="{BCB0A092-2469-D3B7-50B1-24B23456D0C4}"/>
              </a:ext>
            </a:extLst>
          </p:cNvPr>
          <p:cNvSpPr/>
          <p:nvPr/>
        </p:nvSpPr>
        <p:spPr>
          <a:xfrm>
            <a:off x="1746894" y="4960781"/>
            <a:ext cx="4866442" cy="1547739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fr-FR" b="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|   client_id    |   CA_total    |    z_score   |</a:t>
            </a:r>
          </a:p>
          <a:p>
            <a:pPr marL="0" indent="0">
              <a:lnSpc>
                <a:spcPts val="2177"/>
              </a:lnSpc>
              <a:buNone/>
            </a:pPr>
            <a:r>
              <a:rPr lang="fr-FR" b="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c_3454           114110.57           21.66</a:t>
            </a:r>
          </a:p>
          <a:p>
            <a:pPr marL="0" indent="0">
              <a:lnSpc>
                <a:spcPts val="2177"/>
              </a:lnSpc>
              <a:buNone/>
            </a:pPr>
            <a:r>
              <a:rPr lang="fr-FR" b="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c_6714           153918.60          29.31</a:t>
            </a:r>
          </a:p>
          <a:p>
            <a:pPr marL="0" indent="0">
              <a:lnSpc>
                <a:spcPts val="2177"/>
              </a:lnSpc>
              <a:buNone/>
            </a:pPr>
            <a:r>
              <a:rPr lang="fr-FR" b="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c_4958          290227.03         55.51</a:t>
            </a:r>
          </a:p>
          <a:p>
            <a:pPr marL="0" indent="0">
              <a:lnSpc>
                <a:spcPts val="2177"/>
              </a:lnSpc>
              <a:buNone/>
            </a:pPr>
            <a:r>
              <a:rPr lang="fr-FR" b="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c_1609          326039.89         62.39</a:t>
            </a:r>
          </a:p>
          <a:p>
            <a:pPr marL="0" indent="0">
              <a:lnSpc>
                <a:spcPts val="2177"/>
              </a:lnSpc>
              <a:buNone/>
            </a:pPr>
            <a:endParaRPr lang="fr-FR" b="1" dirty="0">
              <a:solidFill>
                <a:schemeClr val="bg1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>
              <a:lnSpc>
                <a:spcPts val="2177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6" name="Text 16">
            <a:extLst>
              <a:ext uri="{FF2B5EF4-FFF2-40B4-BE49-F238E27FC236}">
                <a16:creationId xmlns:a16="http://schemas.microsoft.com/office/drawing/2014/main" id="{A6EC2419-AB23-955A-9C9D-2DA1F159086D}"/>
              </a:ext>
            </a:extLst>
          </p:cNvPr>
          <p:cNvSpPr/>
          <p:nvPr/>
        </p:nvSpPr>
        <p:spPr>
          <a:xfrm>
            <a:off x="310693" y="4457802"/>
            <a:ext cx="7913015" cy="358938"/>
          </a:xfrm>
          <a:prstGeom prst="rect">
            <a:avLst/>
          </a:prstGeom>
          <a:solidFill>
            <a:schemeClr val="tx1"/>
          </a:solidFill>
          <a:ln/>
        </p:spPr>
        <p:txBody>
          <a:bodyPr wrap="square" rtlCol="0" anchor="t"/>
          <a:lstStyle/>
          <a:p>
            <a:pPr marL="0" indent="0" algn="ctr">
              <a:lnSpc>
                <a:spcPts val="2177"/>
              </a:lnSpc>
              <a:buNone/>
            </a:pPr>
            <a:r>
              <a:rPr lang="fr-FR" sz="1600" b="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CLIENTS DÉFINIT COMME ’OUTLIER’ PAR LE CA AVEC LE ZSCORE :</a:t>
            </a:r>
          </a:p>
        </p:txBody>
      </p:sp>
      <p:sp>
        <p:nvSpPr>
          <p:cNvPr id="28" name="Text 16">
            <a:extLst>
              <a:ext uri="{FF2B5EF4-FFF2-40B4-BE49-F238E27FC236}">
                <a16:creationId xmlns:a16="http://schemas.microsoft.com/office/drawing/2014/main" id="{D7018645-03B9-9A47-3594-BACE7966E6DD}"/>
              </a:ext>
            </a:extLst>
          </p:cNvPr>
          <p:cNvSpPr/>
          <p:nvPr/>
        </p:nvSpPr>
        <p:spPr>
          <a:xfrm>
            <a:off x="142434" y="6650418"/>
            <a:ext cx="8249533" cy="143728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t"/>
          <a:lstStyle/>
          <a:p>
            <a:pPr marL="0" indent="0" algn="ctr">
              <a:lnSpc>
                <a:spcPts val="2177"/>
              </a:lnSpc>
              <a:buNone/>
            </a:pPr>
            <a:r>
              <a:rPr lang="fr-FR" sz="1800" b="1" dirty="0">
                <a:solidFill>
                  <a:schemeClr val="bg1">
                    <a:lumMod val="65000"/>
                  </a:schemeClr>
                </a:solidFill>
              </a:rPr>
              <a:t>Le </a:t>
            </a:r>
            <a:r>
              <a:rPr lang="fr-FR" sz="1800" b="1" dirty="0" err="1">
                <a:solidFill>
                  <a:schemeClr val="bg1">
                    <a:lumMod val="65000"/>
                  </a:schemeClr>
                </a:solidFill>
              </a:rPr>
              <a:t>z-score</a:t>
            </a:r>
            <a:r>
              <a:rPr lang="fr-FR" sz="1800" b="1" dirty="0">
                <a:solidFill>
                  <a:schemeClr val="bg1">
                    <a:lumMod val="65000"/>
                  </a:schemeClr>
                </a:solidFill>
              </a:rPr>
              <a:t> mesure de combien de déviations standard une donnée est éloignée de la moyenne de l'ensemble</a:t>
            </a:r>
          </a:p>
          <a:p>
            <a:pPr marL="0" indent="0" algn="ctr">
              <a:buNone/>
            </a:pPr>
            <a:r>
              <a:rPr lang="fr-FR" sz="1000" b="1" dirty="0">
                <a:solidFill>
                  <a:schemeClr val="bg1">
                    <a:lumMod val="6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</a:t>
            </a:r>
          </a:p>
          <a:p>
            <a:pPr algn="ctr">
              <a:lnSpc>
                <a:spcPts val="2177"/>
              </a:lnSpc>
            </a:pPr>
            <a:r>
              <a:rPr lang="fr-FR" b="1" dirty="0">
                <a:solidFill>
                  <a:schemeClr val="bg1"/>
                </a:solidFill>
              </a:rPr>
              <a:t> Un </a:t>
            </a:r>
            <a:r>
              <a:rPr lang="fr-FR" b="1" dirty="0" err="1">
                <a:solidFill>
                  <a:schemeClr val="bg1"/>
                </a:solidFill>
              </a:rPr>
              <a:t>z-score</a:t>
            </a:r>
            <a:r>
              <a:rPr lang="fr-FR" b="1" dirty="0">
                <a:solidFill>
                  <a:schemeClr val="bg1"/>
                </a:solidFill>
              </a:rPr>
              <a:t> de 62,39 signifie que la valeur du CA_total du client c_4958 se situe à 62.39 fois l'écart-type au-dessus de la moyenne des </a:t>
            </a:r>
            <a:r>
              <a:rPr lang="fr-FR" b="1" dirty="0" err="1">
                <a:solidFill>
                  <a:schemeClr val="bg1"/>
                </a:solidFill>
              </a:rPr>
              <a:t>CA_totals</a:t>
            </a:r>
            <a:r>
              <a:rPr lang="fr-FR" b="1" dirty="0">
                <a:solidFill>
                  <a:schemeClr val="bg1"/>
                </a:solidFill>
              </a:rPr>
              <a:t> des autres clients,</a:t>
            </a:r>
          </a:p>
          <a:p>
            <a:pPr marL="0" indent="0" algn="ctr">
              <a:lnSpc>
                <a:spcPts val="2177"/>
              </a:lnSpc>
              <a:buNone/>
            </a:pP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897696D1-2BD4-499F-3D6F-BB97A68E9C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3847" y="4270588"/>
            <a:ext cx="5997101" cy="38716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5" name="Text 2"/>
          <p:cNvSpPr/>
          <p:nvPr/>
        </p:nvSpPr>
        <p:spPr>
          <a:xfrm>
            <a:off x="1386363" y="550140"/>
            <a:ext cx="5477470" cy="5625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fr-FR" sz="3600" b="0" dirty="0">
                <a:solidFill>
                  <a:srgbClr val="F6F6F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80/20 en Chiffre d'Affaires (Analyse de Pareto) </a:t>
            </a:r>
          </a:p>
        </p:txBody>
      </p:sp>
      <p:sp>
        <p:nvSpPr>
          <p:cNvPr id="6" name="Shape 3"/>
          <p:cNvSpPr/>
          <p:nvPr/>
        </p:nvSpPr>
        <p:spPr>
          <a:xfrm>
            <a:off x="880191" y="2216029"/>
            <a:ext cx="45721" cy="4356200"/>
          </a:xfrm>
          <a:prstGeom prst="roundRect">
            <a:avLst>
              <a:gd name="adj" fmla="val 144013"/>
            </a:avLst>
          </a:prstGeom>
          <a:solidFill>
            <a:srgbClr val="D4CEC3"/>
          </a:solidFill>
          <a:ln/>
        </p:spPr>
      </p:sp>
      <p:sp>
        <p:nvSpPr>
          <p:cNvPr id="7" name="Shape 4"/>
          <p:cNvSpPr/>
          <p:nvPr/>
        </p:nvSpPr>
        <p:spPr>
          <a:xfrm>
            <a:off x="1126681" y="5369618"/>
            <a:ext cx="630079" cy="22503"/>
          </a:xfrm>
          <a:prstGeom prst="roundRect">
            <a:avLst>
              <a:gd name="adj" fmla="val 144013"/>
            </a:avLst>
          </a:prstGeom>
          <a:solidFill>
            <a:srgbClr val="D4CEC3"/>
          </a:solidFill>
          <a:ln/>
        </p:spPr>
      </p:sp>
      <p:sp>
        <p:nvSpPr>
          <p:cNvPr id="8" name="Shape 5"/>
          <p:cNvSpPr/>
          <p:nvPr/>
        </p:nvSpPr>
        <p:spPr>
          <a:xfrm>
            <a:off x="84946" y="5792193"/>
            <a:ext cx="1722970" cy="389599"/>
          </a:xfrm>
          <a:prstGeom prst="roundRect">
            <a:avLst>
              <a:gd name="adj" fmla="val 8001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179167" y="5836125"/>
            <a:ext cx="1576520" cy="3037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26"/>
              </a:lnSpc>
              <a:buNone/>
            </a:pPr>
            <a:r>
              <a:rPr lang="en-US" sz="2126" b="1" dirty="0" err="1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Références</a:t>
            </a:r>
            <a:r>
              <a:rPr lang="en-US" sz="2126" b="1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 </a:t>
            </a:r>
          </a:p>
          <a:p>
            <a:pPr marL="0" indent="0" algn="ctr">
              <a:lnSpc>
                <a:spcPts val="2126"/>
              </a:lnSpc>
              <a:buNone/>
            </a:pPr>
            <a:endParaRPr lang="en-US" sz="2126" dirty="0"/>
          </a:p>
        </p:txBody>
      </p:sp>
      <p:sp>
        <p:nvSpPr>
          <p:cNvPr id="12" name="Shape 9"/>
          <p:cNvSpPr/>
          <p:nvPr/>
        </p:nvSpPr>
        <p:spPr>
          <a:xfrm>
            <a:off x="1126681" y="6586913"/>
            <a:ext cx="630079" cy="22503"/>
          </a:xfrm>
          <a:prstGeom prst="roundRect">
            <a:avLst>
              <a:gd name="adj" fmla="val 144013"/>
            </a:avLst>
          </a:prstGeom>
          <a:solidFill>
            <a:srgbClr val="D4CEC3"/>
          </a:solidFill>
          <a:ln/>
        </p:spPr>
      </p:sp>
      <p:sp>
        <p:nvSpPr>
          <p:cNvPr id="13" name="Shape 10"/>
          <p:cNvSpPr/>
          <p:nvPr/>
        </p:nvSpPr>
        <p:spPr>
          <a:xfrm>
            <a:off x="705885" y="6429394"/>
            <a:ext cx="505599" cy="344269"/>
          </a:xfrm>
          <a:prstGeom prst="roundRect">
            <a:avLst>
              <a:gd name="adj" fmla="val 8001"/>
            </a:avLst>
          </a:prstGeom>
          <a:solidFill>
            <a:srgbClr val="EEE8DD"/>
          </a:solidFill>
          <a:ln/>
        </p:spPr>
      </p:sp>
      <p:sp>
        <p:nvSpPr>
          <p:cNvPr id="14" name="Text 11"/>
          <p:cNvSpPr/>
          <p:nvPr/>
        </p:nvSpPr>
        <p:spPr>
          <a:xfrm>
            <a:off x="842241" y="6249372"/>
            <a:ext cx="464524" cy="483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26"/>
              </a:lnSpc>
              <a:buNone/>
            </a:pPr>
            <a:endParaRPr lang="en-US" sz="2126" dirty="0"/>
          </a:p>
        </p:txBody>
      </p:sp>
      <p:sp>
        <p:nvSpPr>
          <p:cNvPr id="15" name="Text 12"/>
          <p:cNvSpPr/>
          <p:nvPr/>
        </p:nvSpPr>
        <p:spPr>
          <a:xfrm>
            <a:off x="1914279" y="6373137"/>
            <a:ext cx="2687241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5"/>
              </a:lnSpc>
              <a:buNone/>
            </a:pPr>
            <a:endParaRPr lang="fr-FR" sz="1772" b="1" dirty="0">
              <a:solidFill>
                <a:srgbClr val="746558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144967" y="2308277"/>
            <a:ext cx="630079" cy="45719"/>
          </a:xfrm>
          <a:prstGeom prst="roundRect">
            <a:avLst>
              <a:gd name="adj" fmla="val 144013"/>
            </a:avLst>
          </a:prstGeom>
          <a:solidFill>
            <a:srgbClr val="D4CEC3"/>
          </a:solidFill>
          <a:ln/>
        </p:spPr>
      </p:sp>
      <p:sp>
        <p:nvSpPr>
          <p:cNvPr id="18" name="Shape 15"/>
          <p:cNvSpPr/>
          <p:nvPr/>
        </p:nvSpPr>
        <p:spPr>
          <a:xfrm>
            <a:off x="322064" y="2816463"/>
            <a:ext cx="1064299" cy="405051"/>
          </a:xfrm>
          <a:prstGeom prst="roundRect">
            <a:avLst>
              <a:gd name="adj" fmla="val 8001"/>
            </a:avLst>
          </a:prstGeom>
          <a:solidFill>
            <a:srgbClr val="EEE8DD"/>
          </a:solidFill>
          <a:ln/>
        </p:spPr>
      </p:sp>
      <p:sp>
        <p:nvSpPr>
          <p:cNvPr id="19" name="Text 16"/>
          <p:cNvSpPr/>
          <p:nvPr/>
        </p:nvSpPr>
        <p:spPr>
          <a:xfrm>
            <a:off x="375140" y="2861628"/>
            <a:ext cx="958145" cy="3037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26"/>
              </a:lnSpc>
              <a:buNone/>
            </a:pPr>
            <a:r>
              <a:rPr lang="en-US" sz="2126" b="1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Clients</a:t>
            </a:r>
            <a:endParaRPr lang="en-US" sz="2126" dirty="0"/>
          </a:p>
        </p:txBody>
      </p:sp>
      <p:sp>
        <p:nvSpPr>
          <p:cNvPr id="22" name="Shape 19"/>
          <p:cNvSpPr/>
          <p:nvPr/>
        </p:nvSpPr>
        <p:spPr>
          <a:xfrm flipV="1">
            <a:off x="903328" y="3630654"/>
            <a:ext cx="1176098" cy="45719"/>
          </a:xfrm>
          <a:prstGeom prst="roundRect">
            <a:avLst>
              <a:gd name="adj" fmla="val 144013"/>
            </a:avLst>
          </a:prstGeom>
          <a:solidFill>
            <a:srgbClr val="D4CEC3"/>
          </a:solidFill>
          <a:ln/>
        </p:spPr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4F4CEDAF-8B40-6725-10FA-37D652987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820" y="4000709"/>
            <a:ext cx="6420882" cy="3980946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48FB65F3-B74D-81CE-1266-484F97AAC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24" y="5221418"/>
            <a:ext cx="696160" cy="341406"/>
          </a:xfrm>
          <a:prstGeom prst="rect">
            <a:avLst/>
          </a:prstGeom>
        </p:spPr>
      </p:pic>
      <p:sp>
        <p:nvSpPr>
          <p:cNvPr id="34" name="Text 6">
            <a:extLst>
              <a:ext uri="{FF2B5EF4-FFF2-40B4-BE49-F238E27FC236}">
                <a16:creationId xmlns:a16="http://schemas.microsoft.com/office/drawing/2014/main" id="{241CC5C0-BA2E-AB3D-15CE-847FEF1E05A6}"/>
              </a:ext>
            </a:extLst>
          </p:cNvPr>
          <p:cNvSpPr/>
          <p:nvPr/>
        </p:nvSpPr>
        <p:spPr>
          <a:xfrm>
            <a:off x="650478" y="5240227"/>
            <a:ext cx="630079" cy="3037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26"/>
              </a:lnSpc>
              <a:buNone/>
            </a:pPr>
            <a:r>
              <a:rPr lang="en-US" sz="2126" b="1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80% </a:t>
            </a:r>
          </a:p>
          <a:p>
            <a:pPr marL="0" indent="0" algn="ctr">
              <a:lnSpc>
                <a:spcPts val="2126"/>
              </a:lnSpc>
              <a:buNone/>
            </a:pPr>
            <a:endParaRPr lang="en-US" sz="2126" dirty="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E6BD41D4-680B-6F07-FA45-2BA871A48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27" y="3461335"/>
            <a:ext cx="774721" cy="341406"/>
          </a:xfrm>
          <a:prstGeom prst="rect">
            <a:avLst/>
          </a:prstGeom>
        </p:spPr>
      </p:pic>
      <p:sp>
        <p:nvSpPr>
          <p:cNvPr id="36" name="Text 6">
            <a:extLst>
              <a:ext uri="{FF2B5EF4-FFF2-40B4-BE49-F238E27FC236}">
                <a16:creationId xmlns:a16="http://schemas.microsoft.com/office/drawing/2014/main" id="{87DB7103-5D0D-0FCD-8E67-EC5296ED64E9}"/>
              </a:ext>
            </a:extLst>
          </p:cNvPr>
          <p:cNvSpPr/>
          <p:nvPr/>
        </p:nvSpPr>
        <p:spPr>
          <a:xfrm>
            <a:off x="621329" y="3492913"/>
            <a:ext cx="630079" cy="3037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26"/>
              </a:lnSpc>
              <a:buNone/>
            </a:pPr>
            <a:r>
              <a:rPr lang="en-US" sz="2126" b="1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20% </a:t>
            </a:r>
          </a:p>
          <a:p>
            <a:pPr marL="0" indent="0" algn="ctr">
              <a:lnSpc>
                <a:spcPts val="2126"/>
              </a:lnSpc>
              <a:buNone/>
            </a:pPr>
            <a:endParaRPr lang="en-US" sz="2126" dirty="0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16C206D4-1EDE-BD90-4FEB-6E2112169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27" y="2188587"/>
            <a:ext cx="774721" cy="341406"/>
          </a:xfrm>
          <a:prstGeom prst="rect">
            <a:avLst/>
          </a:prstGeom>
        </p:spPr>
      </p:pic>
      <p:sp>
        <p:nvSpPr>
          <p:cNvPr id="38" name="Text 6">
            <a:extLst>
              <a:ext uri="{FF2B5EF4-FFF2-40B4-BE49-F238E27FC236}">
                <a16:creationId xmlns:a16="http://schemas.microsoft.com/office/drawing/2014/main" id="{646E670E-0CDD-CB23-BA18-7C93C951A1DC}"/>
              </a:ext>
            </a:extLst>
          </p:cNvPr>
          <p:cNvSpPr/>
          <p:nvPr/>
        </p:nvSpPr>
        <p:spPr>
          <a:xfrm>
            <a:off x="626105" y="2197495"/>
            <a:ext cx="630079" cy="3037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26"/>
              </a:lnSpc>
              <a:buNone/>
            </a:pPr>
            <a:r>
              <a:rPr lang="en-US" sz="2126" b="1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80% </a:t>
            </a:r>
          </a:p>
          <a:p>
            <a:pPr marL="0" indent="0" algn="ctr">
              <a:lnSpc>
                <a:spcPts val="2126"/>
              </a:lnSpc>
              <a:buNone/>
            </a:pPr>
            <a:endParaRPr lang="en-US" sz="2126" dirty="0"/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11E44A7-0631-0B46-F5DD-370BCAB86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23" y="6434301"/>
            <a:ext cx="696160" cy="341406"/>
          </a:xfrm>
          <a:prstGeom prst="rect">
            <a:avLst/>
          </a:prstGeom>
        </p:spPr>
      </p:pic>
      <p:sp>
        <p:nvSpPr>
          <p:cNvPr id="41" name="Text 6">
            <a:extLst>
              <a:ext uri="{FF2B5EF4-FFF2-40B4-BE49-F238E27FC236}">
                <a16:creationId xmlns:a16="http://schemas.microsoft.com/office/drawing/2014/main" id="{F5D7F50E-EDD2-CD83-94BC-F94B567FF081}"/>
              </a:ext>
            </a:extLst>
          </p:cNvPr>
          <p:cNvSpPr/>
          <p:nvPr/>
        </p:nvSpPr>
        <p:spPr>
          <a:xfrm>
            <a:off x="643645" y="6454302"/>
            <a:ext cx="630079" cy="301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26"/>
              </a:lnSpc>
              <a:buNone/>
            </a:pPr>
            <a:r>
              <a:rPr lang="en-US" sz="2126" b="1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20% </a:t>
            </a:r>
          </a:p>
          <a:p>
            <a:pPr marL="0" indent="0" algn="ctr">
              <a:lnSpc>
                <a:spcPts val="2126"/>
              </a:lnSpc>
              <a:buNone/>
            </a:pPr>
            <a:endParaRPr lang="en-US" sz="2126" dirty="0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5FA3BEA4-BF1A-7369-384B-8EB57EBF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44" y="5225797"/>
            <a:ext cx="959310" cy="341406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692847" y="4907293"/>
            <a:ext cx="2868454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5"/>
              </a:lnSpc>
              <a:buNone/>
            </a:pPr>
            <a:r>
              <a:rPr lang="fr-FR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Pourcentage des </a:t>
            </a:r>
            <a:r>
              <a:rPr lang="fr-FR" b="1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id_prod</a:t>
            </a:r>
            <a:r>
              <a:rPr lang="fr-FR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représentent 80% du CA :</a:t>
            </a:r>
          </a:p>
          <a:p>
            <a:pPr marL="0" indent="0" algn="l">
              <a:lnSpc>
                <a:spcPts val="2215"/>
              </a:lnSpc>
              <a:buNone/>
            </a:pPr>
            <a:r>
              <a:rPr lang="fr-FR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21.49%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34C2A530-5EB7-C4D7-2200-97377C0FB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199" y="6438713"/>
            <a:ext cx="959310" cy="341406"/>
          </a:xfrm>
          <a:prstGeom prst="rect">
            <a:avLst/>
          </a:prstGeom>
        </p:spPr>
      </p:pic>
      <p:sp>
        <p:nvSpPr>
          <p:cNvPr id="31" name="Text 7">
            <a:extLst>
              <a:ext uri="{FF2B5EF4-FFF2-40B4-BE49-F238E27FC236}">
                <a16:creationId xmlns:a16="http://schemas.microsoft.com/office/drawing/2014/main" id="{A53BFE42-3B9E-202D-F552-E2FC16CFD31B}"/>
              </a:ext>
            </a:extLst>
          </p:cNvPr>
          <p:cNvSpPr/>
          <p:nvPr/>
        </p:nvSpPr>
        <p:spPr>
          <a:xfrm>
            <a:off x="1687304" y="6149781"/>
            <a:ext cx="6460449" cy="540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5"/>
              </a:lnSpc>
              <a:buNone/>
            </a:pPr>
            <a:r>
              <a:rPr lang="fr-FR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Pourcentage des </a:t>
            </a:r>
            <a:r>
              <a:rPr lang="fr-FR" b="1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id_prod</a:t>
            </a:r>
            <a:r>
              <a:rPr lang="fr-FR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représentent 20% du CA : </a:t>
            </a:r>
          </a:p>
          <a:p>
            <a:pPr marL="0" indent="0">
              <a:lnSpc>
                <a:spcPts val="2215"/>
              </a:lnSpc>
              <a:buNone/>
            </a:pPr>
            <a:r>
              <a:rPr lang="fr-FR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78.51%</a:t>
            </a:r>
            <a:endParaRPr lang="en-US" dirty="0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D91F8B91-A67E-2C11-2F9B-AD2A4ED24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117" y="2184696"/>
            <a:ext cx="976597" cy="341406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1677547" y="1867840"/>
            <a:ext cx="5767508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5"/>
              </a:lnSpc>
              <a:buNone/>
            </a:pPr>
            <a:r>
              <a:rPr lang="fr-FR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Pourcentage des clients qui génèrent 80% du CA : </a:t>
            </a:r>
          </a:p>
          <a:p>
            <a:pPr marL="0" indent="0">
              <a:lnSpc>
                <a:spcPts val="2215"/>
              </a:lnSpc>
              <a:buNone/>
            </a:pPr>
            <a:r>
              <a:rPr lang="fr-FR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79.99%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1DD5A906-F8F0-0B96-1212-5CB69A99D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701" y="3461335"/>
            <a:ext cx="976597" cy="341406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1684117" y="3166462"/>
            <a:ext cx="5767509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5"/>
              </a:lnSpc>
              <a:buNone/>
            </a:pPr>
            <a:r>
              <a:rPr lang="fr-FR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Pourcentage des clients qui génèrent 20% du CA : </a:t>
            </a:r>
          </a:p>
          <a:p>
            <a:pPr marL="0" indent="0">
              <a:lnSpc>
                <a:spcPts val="2215"/>
              </a:lnSpc>
              <a:buNone/>
            </a:pPr>
            <a:r>
              <a:rPr lang="fr-FR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20.01%</a:t>
            </a:r>
            <a:endParaRPr lang="en-US" dirty="0"/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B08348BF-0DA6-1E0C-EDE6-0B155416D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416" y="1567253"/>
            <a:ext cx="3867690" cy="2162477"/>
          </a:xfrm>
          <a:prstGeom prst="rect">
            <a:avLst/>
          </a:prstGeom>
        </p:spPr>
      </p:pic>
      <p:sp>
        <p:nvSpPr>
          <p:cNvPr id="11" name="Text 16">
            <a:extLst>
              <a:ext uri="{FF2B5EF4-FFF2-40B4-BE49-F238E27FC236}">
                <a16:creationId xmlns:a16="http://schemas.microsoft.com/office/drawing/2014/main" id="{D7DE0152-DFA2-348F-4641-12C391E87BAB}"/>
              </a:ext>
            </a:extLst>
          </p:cNvPr>
          <p:cNvSpPr/>
          <p:nvPr/>
        </p:nvSpPr>
        <p:spPr>
          <a:xfrm>
            <a:off x="0" y="15915"/>
            <a:ext cx="5477470" cy="358938"/>
          </a:xfrm>
          <a:prstGeom prst="rect">
            <a:avLst/>
          </a:prstGeom>
          <a:solidFill>
            <a:schemeClr val="tx1"/>
          </a:solidFill>
          <a:ln/>
        </p:spPr>
        <p:txBody>
          <a:bodyPr wrap="square" rtlCol="0" anchor="t"/>
          <a:lstStyle/>
          <a:p>
            <a:pPr marL="0" indent="0" algn="ctr">
              <a:lnSpc>
                <a:spcPts val="2177"/>
              </a:lnSpc>
              <a:buNone/>
            </a:pPr>
            <a:r>
              <a:rPr lang="fr-FR" sz="1600" b="1" dirty="0">
                <a:solidFill>
                  <a:schemeClr val="bg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Les clients B2b sont exclut du reste de l’analyse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34" grpId="0" animBg="1"/>
      <p:bldP spid="41" grpId="0" animBg="1"/>
      <p:bldP spid="1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8" name="Text 6"/>
          <p:cNvSpPr/>
          <p:nvPr/>
        </p:nvSpPr>
        <p:spPr>
          <a:xfrm>
            <a:off x="5372695" y="34557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Répartition par âge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34557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Catégories populaires</a:t>
            </a:r>
            <a:endParaRPr lang="en-US" sz="243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FEB41F4-F62A-20A7-7830-0259411B1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54" y="113523"/>
            <a:ext cx="14015456" cy="380423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0BCA2AE-6DC2-99BA-BF09-7FC1740F6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988156"/>
            <a:ext cx="6910494" cy="416123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12B64B7-44BA-4D22-D764-E3855589C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72" y="3988156"/>
            <a:ext cx="6823408" cy="417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7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F6F767-9639-6890-366A-B22ADD637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48" y="37927"/>
            <a:ext cx="12328986" cy="819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48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719</Words>
  <Application>Microsoft Office PowerPoint</Application>
  <PresentationFormat>Personnalisé</PresentationFormat>
  <Paragraphs>112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Consolas</vt:lpstr>
      <vt:lpstr>Gelasio</vt:lpstr>
      <vt:lpstr>Libre Baskerville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WadJa</cp:lastModifiedBy>
  <cp:revision>22</cp:revision>
  <dcterms:created xsi:type="dcterms:W3CDTF">2024-07-15T08:20:35Z</dcterms:created>
  <dcterms:modified xsi:type="dcterms:W3CDTF">2024-07-16T19:14:37Z</dcterms:modified>
</cp:coreProperties>
</file>